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6.xml" ContentType="application/vnd.openxmlformats-officedocument.theme+xml"/>
  <Override PartName="/ppt/slideLayouts/slideLayout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4"/>
    <p:sldMasterId id="2147483671" r:id="rId5"/>
    <p:sldMasterId id="2147483673" r:id="rId6"/>
    <p:sldMasterId id="2147483675" r:id="rId7"/>
    <p:sldMasterId id="2147483677" r:id="rId8"/>
    <p:sldMasterId id="2147483679" r:id="rId9"/>
    <p:sldMasterId id="2147483682" r:id="rId10"/>
  </p:sldMasterIdLst>
  <p:notesMasterIdLst>
    <p:notesMasterId r:id="rId24"/>
  </p:notesMasterIdLst>
  <p:sldIdLst>
    <p:sldId id="296" r:id="rId11"/>
    <p:sldId id="297" r:id="rId12"/>
    <p:sldId id="306" r:id="rId13"/>
    <p:sldId id="308" r:id="rId14"/>
    <p:sldId id="299" r:id="rId15"/>
    <p:sldId id="300" r:id="rId16"/>
    <p:sldId id="309" r:id="rId17"/>
    <p:sldId id="304" r:id="rId18"/>
    <p:sldId id="301" r:id="rId19"/>
    <p:sldId id="311" r:id="rId20"/>
    <p:sldId id="312" r:id="rId21"/>
    <p:sldId id="313" r:id="rId22"/>
    <p:sldId id="310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m Shutkever" initials="SS" lastIdx="1" clrIdx="0">
    <p:extLst>
      <p:ext uri="{19B8F6BF-5375-455C-9EA6-DF929625EA0E}">
        <p15:presenceInfo xmlns:p15="http://schemas.microsoft.com/office/powerpoint/2012/main" userId="Sam Shutkev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BC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6" autoAdjust="0"/>
    <p:restoredTop sz="94694"/>
  </p:normalViewPr>
  <p:slideViewPr>
    <p:cSldViewPr snapToGrid="0" snapToObjects="1">
      <p:cViewPr varScale="1">
        <p:scale>
          <a:sx n="67" d="100"/>
          <a:sy n="67" d="100"/>
        </p:scale>
        <p:origin x="1284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theme" Target="theme/theme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D1BE4B4D-D867-492E-97B2-A4C94167F287}" type="datetimeFigureOut">
              <a:rPr lang="en-GB" smtClean="0"/>
              <a:pPr/>
              <a:t>28/02/2021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9A63A521-224D-4C95-824A-3CEFF92EB90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0477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2511188"/>
            <a:ext cx="5950424" cy="178785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KG Primary Penmanship" panose="02000506000000020003" pitchFamily="2" charset="0"/>
              </a:defRPr>
            </a:lvl1pPr>
          </a:lstStyle>
          <a:p>
            <a:r>
              <a:rPr lang="en-US" dirty="0"/>
              <a:t>TITLE – in caps and saved as a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8818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5335E50-1930-44E5-9B14-893AFBD95C69}" type="datetimeFigureOut">
              <a:rPr lang="en-GB" smtClean="0"/>
              <a:pPr/>
              <a:t>28/02/2021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08BBDC2-4ED5-4A8D-A28C-1B3F6D2413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1270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0854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1090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9737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4638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sz="4000" u="none"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	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4045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baseline="0">
                <a:latin typeface="+mn-lt"/>
              </a:defRPr>
            </a:lvl1pPr>
          </a:lstStyle>
          <a:p>
            <a:r>
              <a:rPr lang="en-US" dirty="0"/>
              <a:t>Have a go at questions 	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4947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9059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EDCB3-CC60-E94C-B25C-4D771CB649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281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84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02C252DA-A0E8-6A49-900E-07188D62BB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520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D3D08606-BA4C-8046-935F-20760BC276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062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sign with white text&#10;&#10;Description automatically generated">
            <a:extLst>
              <a:ext uri="{FF2B5EF4-FFF2-40B4-BE49-F238E27FC236}">
                <a16:creationId xmlns:a16="http://schemas.microsoft.com/office/drawing/2014/main" id="{E7898E14-59E6-7D4D-8006-F74307CCB9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657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F33BA71E-3CF0-1E4E-BEEE-6280AD06DD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55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omputer&#10;&#10;Description automatically generated">
            <a:extLst>
              <a:ext uri="{FF2B5EF4-FFF2-40B4-BE49-F238E27FC236}">
                <a16:creationId xmlns:a16="http://schemas.microsoft.com/office/drawing/2014/main" id="{3A3B0A72-DFF8-FC43-8B3B-B0D9C1468E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34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27FE0188-803D-CF41-A7C4-56C7E1D1B2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424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7.png"/><Relationship Id="rId3" Type="http://schemas.openxmlformats.org/officeDocument/2006/relationships/image" Target="../media/image18.png"/><Relationship Id="rId7" Type="http://schemas.openxmlformats.org/officeDocument/2006/relationships/image" Target="../media/image19.png"/><Relationship Id="rId12" Type="http://schemas.openxmlformats.org/officeDocument/2006/relationships/image" Target="../media/image350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6" Type="http://schemas.openxmlformats.org/officeDocument/2006/relationships/image" Target="../media/image11.png"/><Relationship Id="rId11" Type="http://schemas.openxmlformats.org/officeDocument/2006/relationships/image" Target="../media/image36.png"/><Relationship Id="rId5" Type="http://schemas.openxmlformats.org/officeDocument/2006/relationships/image" Target="../media/image10.png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1.png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6" Type="http://schemas.openxmlformats.org/officeDocument/2006/relationships/image" Target="../media/image10.png"/><Relationship Id="rId5" Type="http://schemas.openxmlformats.org/officeDocument/2006/relationships/image" Target="../media/image27.png"/><Relationship Id="rId10" Type="http://schemas.openxmlformats.org/officeDocument/2006/relationships/image" Target="../media/image14.png"/><Relationship Id="rId4" Type="http://schemas.openxmlformats.org/officeDocument/2006/relationships/image" Target="../media/image12.png"/><Relationship Id="rId9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7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6" Type="http://schemas.openxmlformats.org/officeDocument/2006/relationships/image" Target="../media/image13.png"/><Relationship Id="rId11" Type="http://schemas.openxmlformats.org/officeDocument/2006/relationships/image" Target="../media/image15.png"/><Relationship Id="rId5" Type="http://schemas.openxmlformats.org/officeDocument/2006/relationships/image" Target="../media/image12.png"/><Relationship Id="rId10" Type="http://schemas.openxmlformats.org/officeDocument/2006/relationships/image" Target="../media/image140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6" Type="http://schemas.openxmlformats.org/officeDocument/2006/relationships/image" Target="../media/image23.png"/><Relationship Id="rId11" Type="http://schemas.openxmlformats.org/officeDocument/2006/relationships/image" Target="../media/image18.png"/><Relationship Id="rId10" Type="http://schemas.openxmlformats.org/officeDocument/2006/relationships/image" Target="../media/image17.pn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6" Type="http://schemas.openxmlformats.org/officeDocument/2006/relationships/image" Target="../media/image21.png"/><Relationship Id="rId11" Type="http://schemas.openxmlformats.org/officeDocument/2006/relationships/image" Target="../media/image18.png"/><Relationship Id="rId10" Type="http://schemas.openxmlformats.org/officeDocument/2006/relationships/image" Target="../media/image26.png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31.png"/><Relationship Id="rId3" Type="http://schemas.openxmlformats.org/officeDocument/2006/relationships/image" Target="../media/image18.png"/><Relationship Id="rId7" Type="http://schemas.openxmlformats.org/officeDocument/2006/relationships/image" Target="../media/image19.png"/><Relationship Id="rId12" Type="http://schemas.openxmlformats.org/officeDocument/2006/relationships/image" Target="../media/image38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6" Type="http://schemas.openxmlformats.org/officeDocument/2006/relationships/image" Target="../media/image28.png"/><Relationship Id="rId11" Type="http://schemas.openxmlformats.org/officeDocument/2006/relationships/image" Target="../media/image30.png"/><Relationship Id="rId5" Type="http://schemas.openxmlformats.org/officeDocument/2006/relationships/image" Target="../media/image14.png"/><Relationship Id="rId4" Type="http://schemas.openxmlformats.org/officeDocument/2006/relationships/image" Target="../media/image27.png"/><Relationship Id="rId1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80906"/>
            <a:ext cx="5950212" cy="1908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6398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67512" y="334776"/>
            <a:ext cx="7379208" cy="100027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Whitney buys some flowers.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She</a:t>
            </a:r>
            <a:r>
              <a:rPr kumimoji="0" lang="en-GB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pays with a £5 note and a £2 coin.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Here is the change she receives.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What is the cost of the flowers?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6171" y="1970440"/>
            <a:ext cx="747045" cy="747045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5659015" y="2113129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333" y="342321"/>
            <a:ext cx="1351984" cy="123692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6388" y="1795947"/>
            <a:ext cx="1400016" cy="1395655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095" y="1870142"/>
            <a:ext cx="1247366" cy="1147054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187" y="1918119"/>
            <a:ext cx="1247366" cy="10990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10892" y="1970440"/>
            <a:ext cx="3464076" cy="1035754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1187638" y="4483720"/>
            <a:ext cx="5791973" cy="16591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610585" y="3582799"/>
                <a:ext cx="898003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200" dirty="0">
                    <a:solidFill>
                      <a:srgbClr val="FF0000"/>
                    </a:solidFill>
                    <a:latin typeface="KG Primary Penmanship" panose="02000506000000020003" pitchFamily="2" charset="0"/>
                  </a:rPr>
                  <a:t> </a:t>
                </a:r>
                <a:r>
                  <a:rPr lang="en-GB" sz="2200" dirty="0">
                    <a:solidFill>
                      <a:srgbClr val="FF0000"/>
                    </a:solidFill>
                  </a:rPr>
                  <a:t>40p</a:t>
                </a: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0585" y="3582799"/>
                <a:ext cx="898003" cy="430887"/>
              </a:xfrm>
              <a:prstGeom prst="rect">
                <a:avLst/>
              </a:prstGeom>
              <a:blipFill>
                <a:blip r:embed="rId11"/>
                <a:stretch>
                  <a:fillRect t="-11429" r="-6757" b="-271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Connector 13"/>
          <p:cNvCxnSpPr/>
          <p:nvPr/>
        </p:nvCxnSpPr>
        <p:spPr>
          <a:xfrm>
            <a:off x="3402197" y="4414054"/>
            <a:ext cx="0" cy="173314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538413" y="4619883"/>
            <a:ext cx="47000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£2</a:t>
            </a:r>
            <a:endParaRPr lang="en-GB" sz="2200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4803126" y="4397063"/>
            <a:ext cx="0" cy="173314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332476" y="3582799"/>
                <a:ext cx="750526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200" dirty="0">
                    <a:solidFill>
                      <a:srgbClr val="FF0000"/>
                    </a:solidFill>
                    <a:latin typeface="KG Primary Penmanship" panose="02000506000000020003" pitchFamily="2" charset="0"/>
                  </a:rPr>
                  <a:t> </a:t>
                </a:r>
                <a:r>
                  <a:rPr lang="en-GB" sz="2200" dirty="0">
                    <a:solidFill>
                      <a:srgbClr val="FF0000"/>
                    </a:solidFill>
                  </a:rPr>
                  <a:t>£5</a:t>
                </a: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2476" y="3582799"/>
                <a:ext cx="750526" cy="430887"/>
              </a:xfrm>
              <a:prstGeom prst="rect">
                <a:avLst/>
              </a:prstGeom>
              <a:blipFill>
                <a:blip r:embed="rId12"/>
                <a:stretch>
                  <a:fillRect t="-11429" r="-8943" b="-271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6414541" y="4619883"/>
            <a:ext cx="47000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£7</a:t>
            </a:r>
            <a:endParaRPr lang="en-GB" sz="2200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6712280" y="4397942"/>
            <a:ext cx="0" cy="173314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546487" y="4619883"/>
            <a:ext cx="19281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£1 and 60p</a:t>
            </a:r>
            <a:endParaRPr lang="en-GB" sz="2200" dirty="0"/>
          </a:p>
        </p:txBody>
      </p:sp>
      <p:sp>
        <p:nvSpPr>
          <p:cNvPr id="21" name="Arc 20"/>
          <p:cNvSpPr/>
          <p:nvPr/>
        </p:nvSpPr>
        <p:spPr>
          <a:xfrm flipH="1">
            <a:off x="3417636" y="3983918"/>
            <a:ext cx="1371634" cy="841667"/>
          </a:xfrm>
          <a:prstGeom prst="arc">
            <a:avLst>
              <a:gd name="adj1" fmla="val 10692031"/>
              <a:gd name="adj2" fmla="val 0"/>
            </a:avLst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3200">
              <a:latin typeface="KG Primary Penmanship" panose="02000506000000020003" pitchFamily="2" charset="0"/>
            </a:endParaRPr>
          </a:p>
        </p:txBody>
      </p:sp>
      <p:sp>
        <p:nvSpPr>
          <p:cNvPr id="22" name="Arc 21"/>
          <p:cNvSpPr/>
          <p:nvPr/>
        </p:nvSpPr>
        <p:spPr>
          <a:xfrm flipH="1">
            <a:off x="4818564" y="3964397"/>
            <a:ext cx="1893716" cy="808787"/>
          </a:xfrm>
          <a:prstGeom prst="arc">
            <a:avLst>
              <a:gd name="adj1" fmla="val 10692031"/>
              <a:gd name="adj2" fmla="val 0"/>
            </a:avLst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3200">
              <a:latin typeface="KG Primary Penmanship" panose="02000506000000020003" pitchFamily="2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1971112" y="4420261"/>
            <a:ext cx="0" cy="173314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994379" y="4619883"/>
            <a:ext cx="19281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£1 and 51p</a:t>
            </a:r>
            <a:endParaRPr lang="en-GB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2192553" y="3582799"/>
                <a:ext cx="1238939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200" dirty="0">
                    <a:solidFill>
                      <a:srgbClr val="FF0000"/>
                    </a:solidFill>
                    <a:latin typeface="KG Primary Penmanship" panose="02000506000000020003" pitchFamily="2" charset="0"/>
                  </a:rPr>
                  <a:t> </a:t>
                </a:r>
                <a:r>
                  <a:rPr lang="en-GB" sz="2200" dirty="0">
                    <a:solidFill>
                      <a:srgbClr val="FF0000"/>
                    </a:solidFill>
                  </a:rPr>
                  <a:t>9p</a:t>
                </a: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2553" y="3582799"/>
                <a:ext cx="1238939" cy="430887"/>
              </a:xfrm>
              <a:prstGeom prst="rect">
                <a:avLst/>
              </a:prstGeom>
              <a:blipFill>
                <a:blip r:embed="rId13"/>
                <a:stretch>
                  <a:fillRect t="-11429" b="-271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Arc 25"/>
          <p:cNvSpPr/>
          <p:nvPr/>
        </p:nvSpPr>
        <p:spPr>
          <a:xfrm flipH="1">
            <a:off x="1977624" y="3979100"/>
            <a:ext cx="1438723" cy="751982"/>
          </a:xfrm>
          <a:prstGeom prst="arc">
            <a:avLst>
              <a:gd name="adj1" fmla="val 10692031"/>
              <a:gd name="adj2" fmla="val 0"/>
            </a:avLst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3200">
              <a:latin typeface="KG Primary Penmanship" panose="02000506000000020003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559576" y="5480210"/>
            <a:ext cx="4010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£5 and 49p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14712" y="2848984"/>
            <a:ext cx="10418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change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672804" y="2842653"/>
            <a:ext cx="19108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cost of flowers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33327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1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5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0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50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10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50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4" grpId="1"/>
      <p:bldP spid="13" grpId="0"/>
      <p:bldP spid="13" grpId="1"/>
      <p:bldP spid="15" grpId="0"/>
      <p:bldP spid="17" grpId="0"/>
      <p:bldP spid="17" grpId="1"/>
      <p:bldP spid="18" grpId="0"/>
      <p:bldP spid="20" grpId="0"/>
      <p:bldP spid="21" grpId="0" animBg="1"/>
      <p:bldP spid="22" grpId="0" animBg="1"/>
      <p:bldP spid="24" grpId="0"/>
      <p:bldP spid="25" grpId="0"/>
      <p:bldP spid="25" grpId="1"/>
      <p:bldP spid="26" grpId="0" animBg="1"/>
      <p:bldP spid="27" grpId="0"/>
      <p:bldP spid="6" grpId="0"/>
      <p:bldP spid="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40664" y="334776"/>
            <a:ext cx="7379208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Eva buys a bucket and spade.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She pays with a £5 note.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She gets 2 identical coins in change.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What could the price of the bucket and spade be?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What is the highest possible price?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What is the lowest?</a:t>
            </a: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6499" y="4029569"/>
            <a:ext cx="747045" cy="747045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5539343" y="4172258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01082">
            <a:off x="5859088" y="76955"/>
            <a:ext cx="2220729" cy="20675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84" y="2181497"/>
            <a:ext cx="1208060" cy="111090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178" y="2157507"/>
            <a:ext cx="1208061" cy="119538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5606" y="2195584"/>
            <a:ext cx="1148925" cy="11447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613" y="2193273"/>
            <a:ext cx="1208060" cy="111090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14280" y="3244283"/>
            <a:ext cx="2222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£4 and 98p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9980" y="2164321"/>
            <a:ext cx="1208061" cy="119538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293005" y="3267835"/>
            <a:ext cx="2222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£4 and 96p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471" y="2204340"/>
            <a:ext cx="1148925" cy="1144701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670952" y="3274226"/>
            <a:ext cx="2222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£4 and 90p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90109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20723" y="346517"/>
            <a:ext cx="7379208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600" dirty="0">
              <a:solidFill>
                <a:prstClr val="black"/>
              </a:solidFill>
              <a:latin typeface="Calibri" panose="020F0502020204030204"/>
            </a:endParaRPr>
          </a:p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</a:rPr>
              <a:t>What could the price of the bucket and spade be?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What is the highest possible price?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What is the lowest?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531" y="228317"/>
            <a:ext cx="1208060" cy="111090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8525" y="204327"/>
            <a:ext cx="1208061" cy="119538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953" y="242404"/>
            <a:ext cx="1148925" cy="11447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960" y="240093"/>
            <a:ext cx="1208060" cy="111090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54627" y="1291103"/>
            <a:ext cx="2222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£4 and 98p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327" y="211141"/>
            <a:ext cx="1208061" cy="119538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633352" y="1314655"/>
            <a:ext cx="2222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£4 and 96p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818" y="251160"/>
            <a:ext cx="1148925" cy="1144701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6011299" y="1321046"/>
            <a:ext cx="2222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£4 and 90p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093" y="1817351"/>
            <a:ext cx="1350743" cy="134653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343" y="3544779"/>
            <a:ext cx="1203466" cy="106039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5811" y="3343839"/>
            <a:ext cx="1350743" cy="153168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998" y="1966907"/>
            <a:ext cx="1249257" cy="111304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1517" y="1921696"/>
            <a:ext cx="1203466" cy="1203466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962" y="1988942"/>
            <a:ext cx="1249257" cy="1113045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1135329" y="2999957"/>
            <a:ext cx="2222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£4 and 80p</a:t>
            </a: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8917" y="1931383"/>
            <a:ext cx="1203466" cy="1203466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3538304" y="2999957"/>
            <a:ext cx="2222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£4 and 60p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548" y="1827655"/>
            <a:ext cx="1350743" cy="1346535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6691813" y="3009066"/>
            <a:ext cx="2222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£4 </a:t>
            </a: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967" y="3549004"/>
            <a:ext cx="1203466" cy="1060396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2691365" y="4413395"/>
            <a:ext cx="2222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£3 </a:t>
            </a: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2583" y="3343376"/>
            <a:ext cx="1350743" cy="1531684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5862875" y="4466253"/>
            <a:ext cx="2222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£1 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1319349" y="346517"/>
            <a:ext cx="1779460" cy="1406251"/>
          </a:xfrm>
          <a:prstGeom prst="round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ounded Rectangle 40"/>
          <p:cNvSpPr/>
          <p:nvPr/>
        </p:nvSpPr>
        <p:spPr>
          <a:xfrm>
            <a:off x="4961146" y="3477669"/>
            <a:ext cx="2422180" cy="1406251"/>
          </a:xfrm>
          <a:prstGeom prst="round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26733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 tmFilter="0, 0; .2, .5; .8, .5; 1, 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250" autoRev="1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 tmFilter="0, 0; .2, .5; .8, .5; 1, 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250" autoRev="1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4" grpId="0"/>
      <p:bldP spid="36" grpId="0"/>
      <p:bldP spid="38" grpId="0"/>
      <p:bldP spid="40" grpId="0"/>
      <p:bldP spid="2" grpId="0" animBg="1"/>
      <p:bldP spid="4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Have a go at the rest of the questions on the worksheet</a:t>
            </a:r>
          </a:p>
        </p:txBody>
      </p:sp>
    </p:spTree>
    <p:extLst>
      <p:ext uri="{BB962C8B-B14F-4D97-AF65-F5344CB8AC3E}">
        <p14:creationId xmlns:p14="http://schemas.microsoft.com/office/powerpoint/2010/main" val="2076308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1935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95550" y="334776"/>
                <a:ext cx="7497474" cy="65556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marR="0" lvl="0" indent="-5143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AutoNum type="arabicParenR"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Ron has these coins. He spends 33p.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	 How much does he have left?	 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2) 	 What is £1 subtract 50p?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3) 	 What is £2 subtract 50p?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4) 	 Complete the additions to make £1 each time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	  40p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+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         p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£1         20p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+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          p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£1 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                p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+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25p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= 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£1                      p + 55p = £1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550" y="334776"/>
                <a:ext cx="7497474" cy="6555641"/>
              </a:xfrm>
              <a:prstGeom prst="rect">
                <a:avLst/>
              </a:prstGeom>
              <a:blipFill>
                <a:blip r:embed="rId4"/>
                <a:stretch>
                  <a:fillRect l="-1707" t="-102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2358189" y="4764503"/>
            <a:ext cx="705853" cy="59355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99220" y="4764503"/>
            <a:ext cx="705853" cy="59355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87642" y="5510461"/>
            <a:ext cx="705853" cy="59355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41493" y="5518483"/>
            <a:ext cx="705853" cy="59355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073" y="1172186"/>
            <a:ext cx="1414455" cy="141004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810" y="1309129"/>
            <a:ext cx="1260231" cy="115888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877" y="1309129"/>
            <a:ext cx="1260231" cy="124701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4333" y="1086605"/>
            <a:ext cx="1414455" cy="160393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645" y="1325837"/>
            <a:ext cx="1260231" cy="126023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309" y="1288858"/>
            <a:ext cx="1426524" cy="1270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5224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58189" y="4764503"/>
            <a:ext cx="705853" cy="59355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99220" y="4764503"/>
            <a:ext cx="705853" cy="59355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87642" y="5510461"/>
            <a:ext cx="705853" cy="59355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41493" y="5518483"/>
            <a:ext cx="705853" cy="59355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073" y="1172186"/>
            <a:ext cx="1414455" cy="141004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810" y="1309129"/>
            <a:ext cx="1260231" cy="115888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877" y="1309129"/>
            <a:ext cx="1260231" cy="124701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4333" y="1086605"/>
            <a:ext cx="1414455" cy="160393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645" y="1325837"/>
            <a:ext cx="1260231" cy="126023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95550" y="334776"/>
                <a:ext cx="7497474" cy="65556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marR="0" lvl="0" indent="-5143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AutoNum type="arabicParenR"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Ron has these coins. He spends 33p.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	 How much does he have left?	 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2) 	 What is £1 subtract 50p?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3) 	 What is £2 subtract 50p?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4) 	 Complete the additions to make £1 each time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	  40p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+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         p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£1         20p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+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          p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£1 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                p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+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25p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= 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£1                      p + 55p = £1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550" y="334776"/>
                <a:ext cx="7497474" cy="6555641"/>
              </a:xfrm>
              <a:prstGeom prst="rect">
                <a:avLst/>
              </a:prstGeom>
              <a:blipFill>
                <a:blip r:embed="rId10"/>
                <a:stretch>
                  <a:fillRect l="-1707" t="-102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1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309" y="1288858"/>
            <a:ext cx="1426524" cy="1270984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314125" y="844959"/>
            <a:ext cx="180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£2 and 50p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038299" y="2468013"/>
            <a:ext cx="180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50p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251394" y="3307758"/>
            <a:ext cx="180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£1 and 50p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396014" y="4799672"/>
            <a:ext cx="180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60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847346" y="4782719"/>
            <a:ext cx="180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80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472851" y="5560760"/>
            <a:ext cx="180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75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218681" y="5572689"/>
            <a:ext cx="180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45</a:t>
            </a:r>
          </a:p>
        </p:txBody>
      </p:sp>
      <p:cxnSp>
        <p:nvCxnSpPr>
          <p:cNvPr id="27" name="Straight Connector 26"/>
          <p:cNvCxnSpPr/>
          <p:nvPr/>
        </p:nvCxnSpPr>
        <p:spPr>
          <a:xfrm>
            <a:off x="4550489" y="1387231"/>
            <a:ext cx="711152" cy="108078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6600061" y="1360128"/>
            <a:ext cx="711152" cy="108078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537184" y="1383224"/>
            <a:ext cx="711152" cy="108078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323741" y="1368179"/>
            <a:ext cx="711152" cy="108078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106545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5466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67512" y="334776"/>
            <a:ext cx="7379208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Ron has £1 to spend.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How much change would he have if he bought…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a)                                     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b)                                      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8" name="Pentagon 7"/>
          <p:cNvSpPr/>
          <p:nvPr/>
        </p:nvSpPr>
        <p:spPr>
          <a:xfrm rot="20150422">
            <a:off x="1206787" y="2264443"/>
            <a:ext cx="1196286" cy="561703"/>
          </a:xfrm>
          <a:prstGeom prst="homePlat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40p</a:t>
            </a:r>
          </a:p>
        </p:txBody>
      </p:sp>
      <p:sp>
        <p:nvSpPr>
          <p:cNvPr id="9" name="Pentagon 8"/>
          <p:cNvSpPr/>
          <p:nvPr/>
        </p:nvSpPr>
        <p:spPr>
          <a:xfrm rot="20102554">
            <a:off x="1105539" y="4437217"/>
            <a:ext cx="1196286" cy="561703"/>
          </a:xfrm>
          <a:prstGeom prst="homePlat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75p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017" y="1489433"/>
            <a:ext cx="1049626" cy="93518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816" y="1489433"/>
            <a:ext cx="1049626" cy="9351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5615" y="1489433"/>
            <a:ext cx="1049626" cy="93518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1414" y="1489433"/>
            <a:ext cx="1049626" cy="93518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7213" y="1489433"/>
            <a:ext cx="1049626" cy="93518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017" y="2329577"/>
            <a:ext cx="1049626" cy="93518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816" y="2329577"/>
            <a:ext cx="1049626" cy="93518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5615" y="2329577"/>
            <a:ext cx="1049626" cy="93518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1414" y="2329577"/>
            <a:ext cx="1049626" cy="93518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7213" y="2329577"/>
            <a:ext cx="1049626" cy="935181"/>
          </a:xfrm>
          <a:prstGeom prst="rect">
            <a:avLst/>
          </a:prstGeom>
        </p:spPr>
      </p:pic>
      <p:cxnSp>
        <p:nvCxnSpPr>
          <p:cNvPr id="21" name="Straight Connector 20"/>
          <p:cNvCxnSpPr/>
          <p:nvPr/>
        </p:nvCxnSpPr>
        <p:spPr>
          <a:xfrm>
            <a:off x="3706484" y="1543692"/>
            <a:ext cx="516395" cy="82666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513098" y="1547615"/>
            <a:ext cx="516395" cy="82666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283572" y="1543691"/>
            <a:ext cx="516395" cy="82666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6121352" y="1530320"/>
            <a:ext cx="516395" cy="82666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374828" y="3319177"/>
                <a:ext cx="401029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£1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GB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400" dirty="0"/>
                  <a:t>40p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GB" sz="2400" dirty="0"/>
                  <a:t>60p</a:t>
                </a: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4828" y="3319177"/>
                <a:ext cx="4010297" cy="461665"/>
              </a:xfrm>
              <a:prstGeom prst="rect">
                <a:avLst/>
              </a:prstGeom>
              <a:blipFill>
                <a:blip r:embed="rId6"/>
                <a:stretch>
                  <a:fillRect l="-2432"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Connector 29"/>
          <p:cNvCxnSpPr/>
          <p:nvPr/>
        </p:nvCxnSpPr>
        <p:spPr>
          <a:xfrm flipV="1">
            <a:off x="3260244" y="5198147"/>
            <a:ext cx="3891240" cy="1386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4050407" y="3979512"/>
                <a:ext cx="80823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400" dirty="0">
                    <a:solidFill>
                      <a:srgbClr val="FF0000"/>
                    </a:solidFill>
                    <a:latin typeface="KG Primary Penmanship" panose="02000506000000020003" pitchFamily="2" charset="0"/>
                  </a:rPr>
                  <a:t> </a:t>
                </a:r>
                <a:r>
                  <a:rPr lang="en-GB" sz="2400" dirty="0">
                    <a:solidFill>
                      <a:srgbClr val="FF0000"/>
                    </a:solidFill>
                  </a:rPr>
                  <a:t>5p</a:t>
                </a: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0407" y="3979512"/>
                <a:ext cx="808235" cy="461665"/>
              </a:xfrm>
              <a:prstGeom prst="rect">
                <a:avLst/>
              </a:prstGeom>
              <a:blipFill>
                <a:blip r:embed="rId7"/>
                <a:stretch>
                  <a:fillRect l="-752" t="-13158" r="-9774" b="-2631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Connector 31"/>
          <p:cNvCxnSpPr/>
          <p:nvPr/>
        </p:nvCxnSpPr>
        <p:spPr>
          <a:xfrm>
            <a:off x="3923692" y="5098443"/>
            <a:ext cx="0" cy="173314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4710286" y="5231645"/>
            <a:ext cx="7393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80p</a:t>
            </a:r>
            <a:endParaRPr lang="en-GB" sz="2800" dirty="0"/>
          </a:p>
        </p:txBody>
      </p:sp>
      <p:cxnSp>
        <p:nvCxnSpPr>
          <p:cNvPr id="34" name="Straight Connector 33"/>
          <p:cNvCxnSpPr/>
          <p:nvPr/>
        </p:nvCxnSpPr>
        <p:spPr>
          <a:xfrm>
            <a:off x="4974999" y="5094899"/>
            <a:ext cx="0" cy="173314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5461544" y="3979512"/>
                <a:ext cx="96372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400" dirty="0">
                    <a:solidFill>
                      <a:srgbClr val="FF0000"/>
                    </a:solidFill>
                    <a:latin typeface="KG Primary Penmanship" panose="02000506000000020003" pitchFamily="2" charset="0"/>
                  </a:rPr>
                  <a:t> </a:t>
                </a:r>
                <a:r>
                  <a:rPr lang="en-GB" sz="2400" dirty="0">
                    <a:solidFill>
                      <a:srgbClr val="FF0000"/>
                    </a:solidFill>
                  </a:rPr>
                  <a:t>20p</a:t>
                </a: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1544" y="3979512"/>
                <a:ext cx="963725" cy="461665"/>
              </a:xfrm>
              <a:prstGeom prst="rect">
                <a:avLst/>
              </a:prstGeom>
              <a:blipFill>
                <a:blip r:embed="rId8"/>
                <a:stretch>
                  <a:fillRect l="-633" t="-13158" r="-7595" b="-2631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/>
          <p:cNvSpPr txBox="1"/>
          <p:nvPr/>
        </p:nvSpPr>
        <p:spPr>
          <a:xfrm>
            <a:off x="6586414" y="5231645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£1</a:t>
            </a:r>
            <a:endParaRPr lang="en-GB" sz="2800" dirty="0"/>
          </a:p>
        </p:txBody>
      </p:sp>
      <p:cxnSp>
        <p:nvCxnSpPr>
          <p:cNvPr id="37" name="Straight Connector 36"/>
          <p:cNvCxnSpPr/>
          <p:nvPr/>
        </p:nvCxnSpPr>
        <p:spPr>
          <a:xfrm>
            <a:off x="6884153" y="5095778"/>
            <a:ext cx="0" cy="173314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3260244" y="5231645"/>
            <a:ext cx="13756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75p</a:t>
            </a:r>
            <a:endParaRPr lang="en-GB" sz="2800" dirty="0"/>
          </a:p>
        </p:txBody>
      </p:sp>
      <p:sp>
        <p:nvSpPr>
          <p:cNvPr id="39" name="Arc 38"/>
          <p:cNvSpPr/>
          <p:nvPr/>
        </p:nvSpPr>
        <p:spPr>
          <a:xfrm flipH="1">
            <a:off x="3934052" y="4453622"/>
            <a:ext cx="1040947" cy="1238751"/>
          </a:xfrm>
          <a:prstGeom prst="arc">
            <a:avLst>
              <a:gd name="adj1" fmla="val 10692031"/>
              <a:gd name="adj2" fmla="val 0"/>
            </a:avLst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3200">
              <a:latin typeface="KG Primary Penmanship" panose="02000506000000020003" pitchFamily="2" charset="0"/>
            </a:endParaRPr>
          </a:p>
        </p:txBody>
      </p:sp>
      <p:sp>
        <p:nvSpPr>
          <p:cNvPr id="40" name="Arc 39"/>
          <p:cNvSpPr/>
          <p:nvPr/>
        </p:nvSpPr>
        <p:spPr>
          <a:xfrm flipH="1">
            <a:off x="4990437" y="4453621"/>
            <a:ext cx="1907220" cy="1232551"/>
          </a:xfrm>
          <a:prstGeom prst="arc">
            <a:avLst>
              <a:gd name="adj1" fmla="val 10692031"/>
              <a:gd name="adj2" fmla="val 0"/>
            </a:avLst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3200">
              <a:latin typeface="KG Primary Penmanship" panose="02000506000000020003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327" y="1722172"/>
            <a:ext cx="1330091" cy="12774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764" y="3321123"/>
            <a:ext cx="2003625" cy="2038410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985651" y="5506610"/>
            <a:ext cx="4010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25p change 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020668" y="3248760"/>
            <a:ext cx="4010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60p change </a:t>
            </a: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356171" y="1366084"/>
            <a:ext cx="747045" cy="747045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659015" y="1508773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9627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10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0" dur="50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10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3" dur="50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1" grpId="0"/>
      <p:bldP spid="31" grpId="1"/>
      <p:bldP spid="33" grpId="0"/>
      <p:bldP spid="35" grpId="0"/>
      <p:bldP spid="35" grpId="1"/>
      <p:bldP spid="36" grpId="0"/>
      <p:bldP spid="38" grpId="0"/>
      <p:bldP spid="39" grpId="0" animBg="1"/>
      <p:bldP spid="40" grpId="0" animBg="1"/>
      <p:bldP spid="43" grpId="0"/>
      <p:bldP spid="44" grpId="0"/>
      <p:bldP spid="46" grpId="0"/>
      <p:bldP spid="46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67512" y="334776"/>
            <a:ext cx="737920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Ron has £5 to spend.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How much change would he have if he bought…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a)                                     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b)                                      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8" name="Pentagon 7"/>
          <p:cNvSpPr/>
          <p:nvPr/>
        </p:nvSpPr>
        <p:spPr>
          <a:xfrm rot="20150422">
            <a:off x="1119992" y="2615544"/>
            <a:ext cx="1196286" cy="561703"/>
          </a:xfrm>
          <a:prstGeom prst="homePlat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£2</a:t>
            </a:r>
          </a:p>
        </p:txBody>
      </p:sp>
      <p:sp>
        <p:nvSpPr>
          <p:cNvPr id="9" name="Pentagon 8"/>
          <p:cNvSpPr/>
          <p:nvPr/>
        </p:nvSpPr>
        <p:spPr>
          <a:xfrm rot="20102554">
            <a:off x="1105537" y="4489206"/>
            <a:ext cx="1196286" cy="561703"/>
          </a:xfrm>
          <a:prstGeom prst="homePlat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£1 and 75p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019" y="1877548"/>
            <a:ext cx="939715" cy="828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818" y="1877548"/>
            <a:ext cx="939715" cy="8280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5617" y="1877548"/>
            <a:ext cx="939715" cy="8280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1416" y="1877548"/>
            <a:ext cx="939715" cy="828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7215" y="1877548"/>
            <a:ext cx="939715" cy="828000"/>
          </a:xfrm>
          <a:prstGeom prst="rect">
            <a:avLst/>
          </a:prstGeom>
        </p:spPr>
      </p:pic>
      <p:cxnSp>
        <p:nvCxnSpPr>
          <p:cNvPr id="21" name="Straight Connector 20"/>
          <p:cNvCxnSpPr/>
          <p:nvPr/>
        </p:nvCxnSpPr>
        <p:spPr>
          <a:xfrm>
            <a:off x="3610651" y="1850313"/>
            <a:ext cx="516395" cy="82666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379254" y="1871372"/>
            <a:ext cx="516395" cy="82666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3533109" y="2861980"/>
                <a:ext cx="401029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£5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400" dirty="0"/>
                  <a:t> £2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400" dirty="0"/>
                  <a:t> £3</a:t>
                </a:r>
                <a:endParaRPr lang="en-GB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3109" y="2861980"/>
                <a:ext cx="4010297" cy="461665"/>
              </a:xfrm>
              <a:prstGeom prst="rect">
                <a:avLst/>
              </a:prstGeom>
              <a:blipFill>
                <a:blip r:embed="rId6"/>
                <a:stretch>
                  <a:fillRect l="-2435"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Connector 29"/>
          <p:cNvCxnSpPr/>
          <p:nvPr/>
        </p:nvCxnSpPr>
        <p:spPr>
          <a:xfrm flipV="1">
            <a:off x="3641247" y="4912666"/>
            <a:ext cx="3891240" cy="1386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4286537" y="3694031"/>
                <a:ext cx="96372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400" dirty="0">
                    <a:solidFill>
                      <a:srgbClr val="FF0000"/>
                    </a:solidFill>
                    <a:latin typeface="KG Primary Penmanship" panose="02000506000000020003" pitchFamily="2" charset="0"/>
                  </a:rPr>
                  <a:t> </a:t>
                </a:r>
                <a:r>
                  <a:rPr lang="en-GB" sz="2400" dirty="0">
                    <a:solidFill>
                      <a:srgbClr val="FF0000"/>
                    </a:solidFill>
                  </a:rPr>
                  <a:t>25p</a:t>
                </a: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6537" y="3694031"/>
                <a:ext cx="963725" cy="461665"/>
              </a:xfrm>
              <a:prstGeom prst="rect">
                <a:avLst/>
              </a:prstGeom>
              <a:blipFill>
                <a:blip r:embed="rId7"/>
                <a:stretch>
                  <a:fillRect l="-633" t="-13158" r="-8228" b="-2631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Connector 31"/>
          <p:cNvCxnSpPr/>
          <p:nvPr/>
        </p:nvCxnSpPr>
        <p:spPr>
          <a:xfrm>
            <a:off x="4304695" y="4812962"/>
            <a:ext cx="0" cy="173314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5091289" y="4946164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£2</a:t>
            </a:r>
            <a:endParaRPr lang="en-GB" sz="2800" dirty="0"/>
          </a:p>
        </p:txBody>
      </p:sp>
      <p:cxnSp>
        <p:nvCxnSpPr>
          <p:cNvPr id="34" name="Straight Connector 33"/>
          <p:cNvCxnSpPr/>
          <p:nvPr/>
        </p:nvCxnSpPr>
        <p:spPr>
          <a:xfrm>
            <a:off x="5356002" y="4809418"/>
            <a:ext cx="0" cy="173314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5842547" y="3694031"/>
                <a:ext cx="80182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400" dirty="0">
                    <a:solidFill>
                      <a:srgbClr val="FF0000"/>
                    </a:solidFill>
                    <a:latin typeface="KG Primary Penmanship" panose="02000506000000020003" pitchFamily="2" charset="0"/>
                  </a:rPr>
                  <a:t> </a:t>
                </a:r>
                <a:r>
                  <a:rPr lang="en-GB" sz="2400" dirty="0">
                    <a:solidFill>
                      <a:srgbClr val="FF0000"/>
                    </a:solidFill>
                  </a:rPr>
                  <a:t>£3</a:t>
                </a: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2547" y="3694031"/>
                <a:ext cx="801823" cy="461665"/>
              </a:xfrm>
              <a:prstGeom prst="rect">
                <a:avLst/>
              </a:prstGeom>
              <a:blipFill>
                <a:blip r:embed="rId8"/>
                <a:stretch>
                  <a:fillRect l="-758" t="-13158" r="-9848" b="-2631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/>
          <p:cNvSpPr txBox="1"/>
          <p:nvPr/>
        </p:nvSpPr>
        <p:spPr>
          <a:xfrm>
            <a:off x="6967417" y="4946164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£5</a:t>
            </a:r>
            <a:endParaRPr lang="en-GB" sz="2800" dirty="0"/>
          </a:p>
        </p:txBody>
      </p:sp>
      <p:cxnSp>
        <p:nvCxnSpPr>
          <p:cNvPr id="37" name="Straight Connector 36"/>
          <p:cNvCxnSpPr/>
          <p:nvPr/>
        </p:nvCxnSpPr>
        <p:spPr>
          <a:xfrm>
            <a:off x="7265156" y="4810297"/>
            <a:ext cx="0" cy="173314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3641247" y="4946164"/>
            <a:ext cx="13756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£1 and 75p</a:t>
            </a:r>
            <a:endParaRPr lang="en-GB" sz="2400" dirty="0"/>
          </a:p>
        </p:txBody>
      </p:sp>
      <p:sp>
        <p:nvSpPr>
          <p:cNvPr id="39" name="Arc 38"/>
          <p:cNvSpPr/>
          <p:nvPr/>
        </p:nvSpPr>
        <p:spPr>
          <a:xfrm flipH="1">
            <a:off x="4315055" y="4168141"/>
            <a:ext cx="1040947" cy="1238751"/>
          </a:xfrm>
          <a:prstGeom prst="arc">
            <a:avLst>
              <a:gd name="adj1" fmla="val 10692031"/>
              <a:gd name="adj2" fmla="val 0"/>
            </a:avLst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3200">
              <a:latin typeface="KG Primary Penmanship" panose="02000506000000020003" pitchFamily="2" charset="0"/>
            </a:endParaRPr>
          </a:p>
        </p:txBody>
      </p:sp>
      <p:sp>
        <p:nvSpPr>
          <p:cNvPr id="40" name="Arc 39"/>
          <p:cNvSpPr/>
          <p:nvPr/>
        </p:nvSpPr>
        <p:spPr>
          <a:xfrm flipH="1">
            <a:off x="5371440" y="4168140"/>
            <a:ext cx="1907220" cy="1232551"/>
          </a:xfrm>
          <a:prstGeom prst="arc">
            <a:avLst>
              <a:gd name="adj1" fmla="val 10692031"/>
              <a:gd name="adj2" fmla="val 0"/>
            </a:avLst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3200">
              <a:latin typeface="KG Primary Penmanship" panose="02000506000000020003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247" y="1814723"/>
            <a:ext cx="1091109" cy="15044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865" y="3853244"/>
            <a:ext cx="1690861" cy="1628621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1157393" y="5520057"/>
            <a:ext cx="4010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£3 and 25p change 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121442" y="3586707"/>
            <a:ext cx="24892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£3 change </a:t>
            </a: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356171" y="1366084"/>
            <a:ext cx="747045" cy="747045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5659015" y="1508773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31278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10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0" dur="50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10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3" dur="50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1" grpId="0"/>
      <p:bldP spid="31" grpId="1"/>
      <p:bldP spid="33" grpId="0"/>
      <p:bldP spid="35" grpId="0"/>
      <p:bldP spid="35" grpId="1"/>
      <p:bldP spid="36" grpId="0"/>
      <p:bldP spid="38" grpId="0"/>
      <p:bldP spid="39" grpId="0" animBg="1"/>
      <p:bldP spid="40" grpId="0" animBg="1"/>
      <p:bldP spid="41" grpId="0"/>
      <p:bldP spid="42" grpId="0"/>
      <p:bldP spid="44" grpId="0"/>
      <p:bldP spid="44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67511" y="334776"/>
            <a:ext cx="7692717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</a:rPr>
              <a:t>Jack buys a comic costing £4 and 55p.  He pays £10</a:t>
            </a:r>
          </a:p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</a:rPr>
              <a:t>Which set shows the change he receives?</a:t>
            </a:r>
          </a:p>
          <a:p>
            <a:pPr lvl="0">
              <a:defRPr/>
            </a:pPr>
            <a:endParaRPr lang="en-GB" sz="400" dirty="0">
              <a:solidFill>
                <a:prstClr val="black"/>
              </a:solidFill>
            </a:endParaRPr>
          </a:p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</a:rPr>
              <a:t>a)</a:t>
            </a: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</a:endParaRPr>
          </a:p>
          <a:p>
            <a:pPr lvl="0">
              <a:defRPr/>
            </a:pPr>
            <a:endParaRPr lang="en-GB" sz="2400" dirty="0">
              <a:solidFill>
                <a:prstClr val="black"/>
              </a:solidFill>
            </a:endParaRPr>
          </a:p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</a:rPr>
              <a:t>b)</a:t>
            </a: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</a:endParaRPr>
          </a:p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</a:rPr>
              <a:t>c)</a:t>
            </a:r>
          </a:p>
          <a:p>
            <a:pPr lvl="0">
              <a:defRPr/>
            </a:pPr>
            <a:endParaRPr lang="en-GB" sz="3200" dirty="0">
              <a:solidFill>
                <a:prstClr val="black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2013" y="4890767"/>
            <a:ext cx="747045" cy="74704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446336" y="5549743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251" y="2462151"/>
            <a:ext cx="933016" cy="92958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717" y="2460439"/>
            <a:ext cx="1095870" cy="10958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440" y="2545162"/>
            <a:ext cx="1731145" cy="88828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462" y="2348102"/>
            <a:ext cx="1095870" cy="109587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992" y="1210203"/>
            <a:ext cx="933016" cy="92958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418" y="1256061"/>
            <a:ext cx="1095870" cy="109587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440" y="1417044"/>
            <a:ext cx="1731145" cy="88828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541" y="1295015"/>
            <a:ext cx="1095870" cy="109587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8752" y="1369677"/>
            <a:ext cx="985836" cy="86863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6570" y="3570563"/>
            <a:ext cx="933016" cy="92958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557" y="3544677"/>
            <a:ext cx="1095870" cy="109587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509" y="3678780"/>
            <a:ext cx="1731145" cy="88828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72" y="3556981"/>
            <a:ext cx="1095870" cy="109587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1776" y="2506949"/>
            <a:ext cx="1006424" cy="896689"/>
          </a:xfrm>
          <a:prstGeom prst="rect">
            <a:avLst/>
          </a:prstGeom>
        </p:spPr>
      </p:pic>
      <p:cxnSp>
        <p:nvCxnSpPr>
          <p:cNvPr id="23" name="Straight Connector 22"/>
          <p:cNvCxnSpPr/>
          <p:nvPr/>
        </p:nvCxnSpPr>
        <p:spPr>
          <a:xfrm>
            <a:off x="2326341" y="5602312"/>
            <a:ext cx="5791973" cy="16591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749288" y="4701391"/>
                <a:ext cx="898003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200" dirty="0">
                    <a:solidFill>
                      <a:srgbClr val="FF0000"/>
                    </a:solidFill>
                    <a:latin typeface="KG Primary Penmanship" panose="02000506000000020003" pitchFamily="2" charset="0"/>
                  </a:rPr>
                  <a:t> </a:t>
                </a:r>
                <a:r>
                  <a:rPr lang="en-GB" sz="2200" dirty="0">
                    <a:solidFill>
                      <a:srgbClr val="FF0000"/>
                    </a:solidFill>
                  </a:rPr>
                  <a:t>40p</a:t>
                </a: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9288" y="4701391"/>
                <a:ext cx="898003" cy="430887"/>
              </a:xfrm>
              <a:prstGeom prst="rect">
                <a:avLst/>
              </a:prstGeom>
              <a:blipFill>
                <a:blip r:embed="rId11"/>
                <a:stretch>
                  <a:fillRect t="-11268" r="-7483" b="-267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Connector 24"/>
          <p:cNvCxnSpPr/>
          <p:nvPr/>
        </p:nvCxnSpPr>
        <p:spPr>
          <a:xfrm>
            <a:off x="4540900" y="5532646"/>
            <a:ext cx="0" cy="173314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677116" y="5738475"/>
            <a:ext cx="47000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£5</a:t>
            </a:r>
            <a:endParaRPr lang="en-GB" sz="2200" dirty="0"/>
          </a:p>
        </p:txBody>
      </p:sp>
      <p:cxnSp>
        <p:nvCxnSpPr>
          <p:cNvPr id="27" name="Straight Connector 26"/>
          <p:cNvCxnSpPr/>
          <p:nvPr/>
        </p:nvCxnSpPr>
        <p:spPr>
          <a:xfrm>
            <a:off x="5941829" y="5515655"/>
            <a:ext cx="0" cy="173314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6471179" y="4701391"/>
                <a:ext cx="750526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200" dirty="0">
                    <a:solidFill>
                      <a:srgbClr val="FF0000"/>
                    </a:solidFill>
                    <a:latin typeface="KG Primary Penmanship" panose="02000506000000020003" pitchFamily="2" charset="0"/>
                  </a:rPr>
                  <a:t> </a:t>
                </a:r>
                <a:r>
                  <a:rPr lang="en-GB" sz="2200" dirty="0">
                    <a:solidFill>
                      <a:srgbClr val="FF0000"/>
                    </a:solidFill>
                  </a:rPr>
                  <a:t>£5</a:t>
                </a: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1179" y="4701391"/>
                <a:ext cx="750526" cy="430887"/>
              </a:xfrm>
              <a:prstGeom prst="rect">
                <a:avLst/>
              </a:prstGeom>
              <a:blipFill>
                <a:blip r:embed="rId12"/>
                <a:stretch>
                  <a:fillRect t="-11268" r="-8943" b="-267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/>
          <p:cNvSpPr txBox="1"/>
          <p:nvPr/>
        </p:nvSpPr>
        <p:spPr>
          <a:xfrm>
            <a:off x="7553244" y="5738475"/>
            <a:ext cx="61266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£10</a:t>
            </a:r>
            <a:endParaRPr lang="en-GB" sz="2200" dirty="0"/>
          </a:p>
        </p:txBody>
      </p:sp>
      <p:cxnSp>
        <p:nvCxnSpPr>
          <p:cNvPr id="30" name="Straight Connector 29"/>
          <p:cNvCxnSpPr/>
          <p:nvPr/>
        </p:nvCxnSpPr>
        <p:spPr>
          <a:xfrm>
            <a:off x="7850983" y="5516534"/>
            <a:ext cx="0" cy="173314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3685190" y="5738475"/>
            <a:ext cx="19281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£4 and 60p</a:t>
            </a:r>
            <a:endParaRPr lang="en-GB" sz="2200" dirty="0"/>
          </a:p>
        </p:txBody>
      </p:sp>
      <p:sp>
        <p:nvSpPr>
          <p:cNvPr id="32" name="Arc 31"/>
          <p:cNvSpPr/>
          <p:nvPr/>
        </p:nvSpPr>
        <p:spPr>
          <a:xfrm flipH="1">
            <a:off x="4556339" y="5102510"/>
            <a:ext cx="1371634" cy="841667"/>
          </a:xfrm>
          <a:prstGeom prst="arc">
            <a:avLst>
              <a:gd name="adj1" fmla="val 10692031"/>
              <a:gd name="adj2" fmla="val 0"/>
            </a:avLst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3200">
              <a:latin typeface="KG Primary Penmanship" panose="02000506000000020003" pitchFamily="2" charset="0"/>
            </a:endParaRPr>
          </a:p>
        </p:txBody>
      </p:sp>
      <p:sp>
        <p:nvSpPr>
          <p:cNvPr id="33" name="Arc 32"/>
          <p:cNvSpPr/>
          <p:nvPr/>
        </p:nvSpPr>
        <p:spPr>
          <a:xfrm flipH="1">
            <a:off x="5957267" y="5082989"/>
            <a:ext cx="1893716" cy="808787"/>
          </a:xfrm>
          <a:prstGeom prst="arc">
            <a:avLst>
              <a:gd name="adj1" fmla="val 10692031"/>
              <a:gd name="adj2" fmla="val 0"/>
            </a:avLst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3200">
              <a:latin typeface="KG Primary Penmanship" panose="02000506000000020003" pitchFamily="2" charset="0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3109815" y="5538853"/>
            <a:ext cx="0" cy="173314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2133082" y="5738475"/>
            <a:ext cx="19281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£4 and 55p</a:t>
            </a:r>
            <a:endParaRPr lang="en-GB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3331256" y="4701391"/>
                <a:ext cx="1238939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200" dirty="0">
                    <a:solidFill>
                      <a:srgbClr val="FF0000"/>
                    </a:solidFill>
                    <a:latin typeface="KG Primary Penmanship" panose="02000506000000020003" pitchFamily="2" charset="0"/>
                  </a:rPr>
                  <a:t> </a:t>
                </a:r>
                <a:r>
                  <a:rPr lang="en-GB" sz="2200" dirty="0">
                    <a:solidFill>
                      <a:srgbClr val="FF0000"/>
                    </a:solidFill>
                  </a:rPr>
                  <a:t>5p</a:t>
                </a: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1256" y="4701391"/>
                <a:ext cx="1238939" cy="430887"/>
              </a:xfrm>
              <a:prstGeom prst="rect">
                <a:avLst/>
              </a:prstGeom>
              <a:blipFill>
                <a:blip r:embed="rId13"/>
                <a:stretch>
                  <a:fillRect t="-11268" b="-267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Arc 37"/>
          <p:cNvSpPr/>
          <p:nvPr/>
        </p:nvSpPr>
        <p:spPr>
          <a:xfrm flipH="1">
            <a:off x="3116327" y="5097692"/>
            <a:ext cx="1438723" cy="751982"/>
          </a:xfrm>
          <a:prstGeom prst="arc">
            <a:avLst>
              <a:gd name="adj1" fmla="val 10692031"/>
              <a:gd name="adj2" fmla="val 0"/>
            </a:avLst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3200">
              <a:latin typeface="KG Primary Penmanship" panose="02000506000000020003" pitchFamily="2" charset="0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1209062" y="1362250"/>
            <a:ext cx="4653676" cy="1008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ounded Rectangle 40"/>
          <p:cNvSpPr/>
          <p:nvPr/>
        </p:nvSpPr>
        <p:spPr>
          <a:xfrm>
            <a:off x="1209062" y="2485304"/>
            <a:ext cx="4653676" cy="1008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Rounded Rectangle 41"/>
          <p:cNvSpPr/>
          <p:nvPr/>
        </p:nvSpPr>
        <p:spPr>
          <a:xfrm>
            <a:off x="1224347" y="3626106"/>
            <a:ext cx="4653676" cy="1008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012442" y="3705516"/>
            <a:ext cx="1052726" cy="91882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990008" y="1606731"/>
            <a:ext cx="1743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£6 and 45p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009418" y="2648427"/>
            <a:ext cx="1743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£5 and 55p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067182" y="3795882"/>
            <a:ext cx="1743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£5 and 45p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95527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10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0" dur="50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10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3" dur="50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10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6" dur="50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24" grpId="0"/>
      <p:bldP spid="24" grpId="1"/>
      <p:bldP spid="26" grpId="0"/>
      <p:bldP spid="28" grpId="0"/>
      <p:bldP spid="28" grpId="1"/>
      <p:bldP spid="29" grpId="0"/>
      <p:bldP spid="31" grpId="0"/>
      <p:bldP spid="32" grpId="0" animBg="1"/>
      <p:bldP spid="33" grpId="0" animBg="1"/>
      <p:bldP spid="36" grpId="0"/>
      <p:bldP spid="37" grpId="0"/>
      <p:bldP spid="37" grpId="1"/>
      <p:bldP spid="38" grpId="0" animBg="1"/>
      <p:bldP spid="40" grpId="0" animBg="1"/>
      <p:bldP spid="41" grpId="0" animBg="1"/>
      <p:bldP spid="42" grpId="0" animBg="1"/>
      <p:bldP spid="2" grpId="0"/>
      <p:bldP spid="44" grpId="0"/>
      <p:bldP spid="4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Have a go at questions </a:t>
            </a:r>
            <a:b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1 – 3 on the worksheet</a:t>
            </a:r>
          </a:p>
        </p:txBody>
      </p:sp>
    </p:spTree>
    <p:extLst>
      <p:ext uri="{BB962C8B-B14F-4D97-AF65-F5344CB8AC3E}">
        <p14:creationId xmlns:p14="http://schemas.microsoft.com/office/powerpoint/2010/main" val="378224267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2|1|1.4|1.1|4.2|7.1|5.5|6.7|5.2|2.6|2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|2.5|4.3|13.9|1.3|0.7|1.1|16.7|8.7|9.7|0.9|7.4|1.8|4.6|0.8|5.9|2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8|4.7|2.5|8.8|1|3.2|4.4|7.9|0.6|6|2.2|2.3|1.3|6|2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3|4.6|4.3|1.8|2.6|1.3|3.7|1.8|13.2|0.9|8|3.2|4.1|2.9|3.5|1.2|7.6|4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4|4.6|3.1|4.9|15.6|0.6|9.5|1|2.8|3.3|3.6|0.8|2|1|6.6|5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6|4.3|4.4|7.5|9.1|3.9|7.3|7.7|3.8|2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9|5.3|3.3|2.1|4.6|5.3|3|1.9|4.1|1.3|6.5|2|12|3"/>
</p:tagLst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Get ready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et ready ques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Let's learn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Let's lear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Your tur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Your turn activity less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0DC92D10A6294EB2D3BAE7684BF2FC" ma:contentTypeVersion="7" ma:contentTypeDescription="Create a new document." ma:contentTypeScope="" ma:versionID="d1bbd0e7118b8034b1837b1a97a3e8b1">
  <xsd:schema xmlns:xsd="http://www.w3.org/2001/XMLSchema" xmlns:xs="http://www.w3.org/2001/XMLSchema" xmlns:p="http://schemas.microsoft.com/office/2006/metadata/properties" xmlns:ns3="522d4c35-b548-4432-90ae-af4376e1c4b4" targetNamespace="http://schemas.microsoft.com/office/2006/metadata/properties" ma:root="true" ma:fieldsID="6327414cb3b5f93d160f991d0b6625f7" ns3:_="">
    <xsd:import namespace="522d4c35-b548-4432-90ae-af4376e1c4b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2d4c35-b548-4432-90ae-af4376e1c4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72645BB-C536-4612-8AE4-E740337A994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2d4c35-b548-4432-90ae-af4376e1c4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1727757-3061-47D3-99FD-9493F136DC43}">
  <ds:schemaRefs>
    <ds:schemaRef ds:uri="522d4c35-b548-4432-90ae-af4376e1c4b4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FA976BF-BA58-4DED-B6CD-0D8A580477C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11765</TotalTime>
  <Words>543</Words>
  <Application>Microsoft Office PowerPoint</Application>
  <PresentationFormat>On-screen Show (4:3)</PresentationFormat>
  <Paragraphs>171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13</vt:i4>
      </vt:variant>
    </vt:vector>
  </HeadingPairs>
  <TitlesOfParts>
    <vt:vector size="25" baseType="lpstr">
      <vt:lpstr>Arial</vt:lpstr>
      <vt:lpstr>Calibri</vt:lpstr>
      <vt:lpstr>Cambria Math</vt:lpstr>
      <vt:lpstr>Comic Sans MS</vt:lpstr>
      <vt:lpstr>KG Primary Penmanship</vt:lpstr>
      <vt:lpstr>Title slide</vt:lpstr>
      <vt:lpstr>Get ready title</vt:lpstr>
      <vt:lpstr>Get ready questions</vt:lpstr>
      <vt:lpstr>Let's learn title</vt:lpstr>
      <vt:lpstr>Let's learn slides</vt:lpstr>
      <vt:lpstr>Your turn</vt:lpstr>
      <vt:lpstr>Your turn activity lesson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Have a go at questions  1 – 3 on the worksheet</vt:lpstr>
      <vt:lpstr>PowerPoint Presentation</vt:lpstr>
      <vt:lpstr>PowerPoint Presentation</vt:lpstr>
      <vt:lpstr>PowerPoint Presentation</vt:lpstr>
      <vt:lpstr>Have a go at the rest of the questions on the worksheet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hannah perry</cp:lastModifiedBy>
  <cp:revision>225</cp:revision>
  <dcterms:created xsi:type="dcterms:W3CDTF">2019-07-05T11:02:13Z</dcterms:created>
  <dcterms:modified xsi:type="dcterms:W3CDTF">2021-02-28T11:55:11Z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0x010100810DC92D10A6294EB2D3BAE7684BF2FC</vt:lpwstr>
  </property>
</Properties>
</file>